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144000" type="screen4x3"/>
  <p:notesSz cx="6735763" cy="98663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CC"/>
    <a:srgbClr val="07186F"/>
    <a:srgbClr val="3333CC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292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302" cy="49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3" tIns="45291" rIns="90583" bIns="4529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890" y="0"/>
            <a:ext cx="2919302" cy="49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3" tIns="45291" rIns="90583" bIns="4529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82788" y="741363"/>
            <a:ext cx="27717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048" y="4686538"/>
            <a:ext cx="5387667" cy="443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3" tIns="45291" rIns="90583" bIns="452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9924"/>
            <a:ext cx="2919302" cy="49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3" tIns="45291" rIns="90583" bIns="4529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890" y="9369924"/>
            <a:ext cx="2919302" cy="49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3" tIns="45291" rIns="90583" bIns="4529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90BA65B5-1B95-4731-B2F6-5DB0B55DBD8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0637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1283" indent="-28329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1040" indent="-22663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599029" indent="-22663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5445" indent="-22663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08713" indent="-226634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61981" indent="-226634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15249" indent="-226634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68517" indent="-226634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8ED253A6-9178-4297-A85C-AF6055B63215}" type="slidenum">
              <a:rPr lang="en-US" altLang="ko-KR" sz="1300"/>
              <a:pPr eaLnBrk="1" hangingPunct="1">
                <a:spcBef>
                  <a:spcPct val="0"/>
                </a:spcBef>
              </a:pPr>
              <a:t>1</a:t>
            </a:fld>
            <a:endParaRPr lang="en-US" altLang="ko-KR" sz="1300"/>
          </a:p>
        </p:txBody>
      </p:sp>
      <p:sp>
        <p:nvSpPr>
          <p:cNvPr id="3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69094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055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54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137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591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764125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89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029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645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5139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03276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61703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1026" descr="C:\Documents and Settings\Administrator\바탕 화면\환경부텍스트수정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81" b="18582"/>
          <a:stretch>
            <a:fillRect/>
          </a:stretch>
        </p:blipFill>
        <p:spPr bwMode="auto">
          <a:xfrm>
            <a:off x="0" y="0"/>
            <a:ext cx="6858000" cy="2267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14"/>
          <p:cNvSpPr>
            <a:spLocks noChangeArrowheads="1"/>
          </p:cNvSpPr>
          <p:nvPr/>
        </p:nvSpPr>
        <p:spPr bwMode="auto">
          <a:xfrm>
            <a:off x="0" y="3154870"/>
            <a:ext cx="68821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eaLnBrk="1" hangingPunct="1"/>
            <a:r>
              <a:rPr lang="en-US" altLang="ko-KR" sz="2000" b="1" dirty="0">
                <a:solidFill>
                  <a:srgbClr val="003399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Tahoma" panose="020B0604030504040204" pitchFamily="34" charset="0"/>
              </a:rPr>
              <a:t>Speaker</a:t>
            </a:r>
            <a:r>
              <a:rPr lang="en-US" altLang="ko-KR" sz="2000" b="1" dirty="0" smtClean="0">
                <a:solidFill>
                  <a:srgbClr val="003399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Tahoma" panose="020B0604030504040204" pitchFamily="34" charset="0"/>
              </a:rPr>
              <a:t>: Prof. </a:t>
            </a:r>
            <a:r>
              <a:rPr lang="en-US" altLang="ko-KR" sz="2000" b="1" dirty="0" smtClean="0">
                <a:solidFill>
                  <a:srgbClr val="003399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Tahoma" panose="020B0604030504040204" pitchFamily="34" charset="0"/>
              </a:rPr>
              <a:t>Bae, </a:t>
            </a:r>
            <a:r>
              <a:rPr lang="en-US" altLang="ko-KR" sz="2000" b="1" dirty="0" err="1" smtClean="0">
                <a:solidFill>
                  <a:srgbClr val="003399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Tahoma" panose="020B0604030504040204" pitchFamily="34" charset="0"/>
              </a:rPr>
              <a:t>Hyokwan</a:t>
            </a:r>
            <a:endParaRPr lang="en-US" altLang="ko-KR" sz="2000" b="1" dirty="0" smtClean="0">
              <a:solidFill>
                <a:srgbClr val="003399"/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Tahoma" panose="020B0604030504040204" pitchFamily="34" charset="0"/>
            </a:endParaRPr>
          </a:p>
          <a:p>
            <a:pPr algn="ctr" eaLnBrk="1" hangingPunct="1"/>
            <a:r>
              <a:rPr lang="en-US" altLang="ko-KR" sz="2000" b="1" dirty="0" smtClean="0">
                <a:solidFill>
                  <a:srgbClr val="003399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Tahoma" panose="020B0604030504040204" pitchFamily="34" charset="0"/>
              </a:rPr>
              <a:t>Pusan National University</a:t>
            </a:r>
            <a:endParaRPr lang="en-US" altLang="ko-KR" sz="2000" b="1" dirty="0" smtClean="0">
              <a:solidFill>
                <a:srgbClr val="003399"/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Tahoma" panose="020B0604030504040204" pitchFamily="34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0" y="214313"/>
            <a:ext cx="6858000" cy="908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latinLnBrk="0">
              <a:defRPr/>
            </a:pPr>
            <a:endParaRPr kumimoji="0" lang="en-US" altLang="ko-KR" sz="11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굴림" pitchFamily="50" charset="-127"/>
              <a:cs typeface="Arial" charset="0"/>
            </a:endParaRPr>
          </a:p>
          <a:p>
            <a:pPr algn="ctr" latinLnBrk="0">
              <a:defRPr/>
            </a:pPr>
            <a:r>
              <a:rPr kumimoji="0" lang="en-US" altLang="ko-KR" sz="42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굴림" pitchFamily="50" charset="-127"/>
                <a:cs typeface="Arial" charset="0"/>
              </a:rPr>
              <a:t>UEE</a:t>
            </a:r>
            <a:r>
              <a:rPr kumimoji="0" lang="en-US" altLang="ko-KR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" pitchFamily="50" charset="-127"/>
                <a:cs typeface="Arial" charset="0"/>
              </a:rPr>
              <a:t> </a:t>
            </a:r>
            <a:r>
              <a:rPr kumimoji="0" lang="en-US" altLang="ko-KR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굴림" pitchFamily="50" charset="-127"/>
                <a:cs typeface="Arial" charset="0"/>
              </a:rPr>
              <a:t>Seminar Series</a:t>
            </a:r>
          </a:p>
        </p:txBody>
      </p:sp>
      <p:sp>
        <p:nvSpPr>
          <p:cNvPr id="1035" name="Text Box 14"/>
          <p:cNvSpPr txBox="1">
            <a:spLocks noChangeArrowheads="1"/>
          </p:cNvSpPr>
          <p:nvPr/>
        </p:nvSpPr>
        <p:spPr bwMode="auto">
          <a:xfrm>
            <a:off x="1556792" y="1322679"/>
            <a:ext cx="5301208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1700" b="1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굴림" pitchFamily="50" charset="-127"/>
              </a:rPr>
              <a:t> Hosted by School of Urban &amp; Environmental Engineering </a:t>
            </a:r>
          </a:p>
        </p:txBody>
      </p:sp>
      <p:sp>
        <p:nvSpPr>
          <p:cNvPr id="1036" name="Text Box 15"/>
          <p:cNvSpPr txBox="1">
            <a:spLocks noChangeArrowheads="1"/>
          </p:cNvSpPr>
          <p:nvPr/>
        </p:nvSpPr>
        <p:spPr bwMode="auto">
          <a:xfrm>
            <a:off x="476250" y="180975"/>
            <a:ext cx="1946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굴림" pitchFamily="50" charset="-127"/>
              </a:rPr>
              <a:t>Distinguished Speakers’</a:t>
            </a:r>
          </a:p>
        </p:txBody>
      </p:sp>
      <p:pic>
        <p:nvPicPr>
          <p:cNvPr id="1034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428625"/>
            <a:ext cx="785813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3068960" y="8178430"/>
            <a:ext cx="469992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buFont typeface="Wingdings" pitchFamily="2" charset="2"/>
              <a:buChar char="l"/>
            </a:pPr>
            <a:r>
              <a:rPr lang="en-US" altLang="ko-KR" sz="13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ko-KR" sz="13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When :  </a:t>
            </a:r>
            <a:r>
              <a:rPr lang="en-US" altLang="ko-KR" sz="13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2019.04.25.(</a:t>
            </a:r>
            <a:r>
              <a:rPr lang="en-US" altLang="ko-KR" sz="13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Thu) 16:00</a:t>
            </a:r>
            <a:endParaRPr lang="en-US" altLang="ko-KR" sz="1300" b="1" dirty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Char char="l"/>
            </a:pPr>
            <a:r>
              <a:rPr lang="en-US" altLang="ko-KR" sz="13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Where:  </a:t>
            </a:r>
            <a:r>
              <a:rPr lang="en-US" altLang="ko-KR" sz="13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Bldg.110(EB4), Room.N101</a:t>
            </a:r>
            <a:endParaRPr lang="en-US" altLang="ko-KR" sz="1300" b="1" dirty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Char char="l"/>
            </a:pPr>
            <a:r>
              <a:rPr lang="en-US" altLang="ko-KR" sz="13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ko-KR" sz="13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Host   :  </a:t>
            </a:r>
            <a:r>
              <a:rPr lang="en-US" altLang="ko-KR" sz="13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Prof</a:t>
            </a:r>
            <a:r>
              <a:rPr lang="en-US" altLang="ko-KR" sz="13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. Lee, </a:t>
            </a:r>
            <a:r>
              <a:rPr lang="en-US" altLang="ko-KR" sz="1300" b="1" dirty="0" err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Changsoo</a:t>
            </a:r>
            <a:endParaRPr lang="en-US" altLang="ko-KR" sz="1300" b="1" dirty="0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altLang="ko-KR" sz="13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                        ext</a:t>
            </a:r>
            <a:r>
              <a:rPr lang="en-US" altLang="ko-KR" sz="13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. </a:t>
            </a:r>
            <a:r>
              <a:rPr lang="en-US" altLang="ko-KR" sz="13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2822, cslee@unist.ac.kr</a:t>
            </a:r>
            <a:endParaRPr lang="en-US" altLang="ko-KR" sz="1300" b="1" dirty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-11750" y="2288342"/>
            <a:ext cx="6942344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latinLnBrk="0"/>
            <a:r>
              <a:rPr lang="ko-KR" altLang="en-US" sz="2600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하수처리장 에너지 자립화를 위한 </a:t>
            </a:r>
            <a:endParaRPr lang="en-US" altLang="ko-KR" sz="2600" b="1" dirty="0">
              <a:latin typeface="한컴산뜻돋움" panose="02000000000000000000" pitchFamily="2" charset="-127"/>
              <a:ea typeface="한컴산뜻돋움" panose="02000000000000000000" pitchFamily="2" charset="-127"/>
            </a:endParaRPr>
          </a:p>
          <a:p>
            <a:pPr algn="ctr" latinLnBrk="0"/>
            <a:r>
              <a:rPr lang="ko-KR" altLang="en-US" sz="2600" b="1" dirty="0" smtClean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하수 </a:t>
            </a:r>
            <a:r>
              <a:rPr lang="ko-KR" altLang="en-US" sz="2600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에너지 잠재력 회수 기술 동향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25733" y="3876191"/>
            <a:ext cx="6933603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하수처리장은 매년 생산되는 국내 총 전기에너지의 약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0.5%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를 소비하는데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,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이는 연간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2,077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억원에 해당한다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.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에너지 소비를 최소화하고 에너지원의 고갈을 완화하는 하수처리 전략으로서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, “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에너지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negative”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수준에서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"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에너지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positive"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수준으로 하수처리가 개선되어야 한다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. “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에너지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positive”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하수 처리의 핵심 공정은 에너지 회수를 위한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A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단계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(adsorption)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와 에너지 효율적인 질소 제거를 위한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B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단계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(bio-oxidation)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를 포함한다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. A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와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B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단계가 통합된 프로세스를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A/B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프로세스라고 지칭한다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. </a:t>
            </a:r>
            <a:r>
              <a:rPr lang="en-US" altLang="ko-KR" sz="1550" dirty="0" smtClean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A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단계에서는 화학적으로 강화된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1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차 침전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(Chemically Enhanced Primary Treatment, CEPT)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또는 </a:t>
            </a:r>
            <a:r>
              <a:rPr lang="ko-KR" altLang="en-US" sz="1550" dirty="0" err="1">
                <a:latin typeface="한컴산뜻돋움" panose="02000000000000000000" pitchFamily="2" charset="-127"/>
                <a:ea typeface="한컴산뜻돋움" panose="02000000000000000000" pitchFamily="2" charset="-127"/>
              </a:rPr>
              <a:t>고속활성슬러지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(High Rate Activated Sludge, HRAS)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공정을 활용 가능하다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. CEPT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는 화학 응집을 이용하고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, HRAS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는 유기물 흡착 및 세포내 저장에 적응된 </a:t>
            </a:r>
            <a:r>
              <a:rPr lang="ko-KR" altLang="en-US" sz="1550" dirty="0" err="1">
                <a:latin typeface="한컴산뜻돋움" panose="02000000000000000000" pitchFamily="2" charset="-127"/>
                <a:ea typeface="한컴산뜻돋움" panose="02000000000000000000" pitchFamily="2" charset="-127"/>
              </a:rPr>
              <a:t>활성슬러지를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 사용하여 유기물을 효율적으로 회수한다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.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두 가지 공정은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60~70%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의 유기물 회수 효율을 보였다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.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최대 달성 가능한 유기물 회수 효율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80%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에서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,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메탄의 혐기성 소화 및 연소를 통해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1,398 kJ/m</a:t>
            </a:r>
            <a:r>
              <a:rPr lang="en-US" altLang="ko-KR" sz="1550" baseline="3000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3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의 에너지가 회수된다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.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또한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,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혐기성 </a:t>
            </a:r>
            <a:r>
              <a:rPr lang="ko-KR" altLang="en-US" sz="1550" dirty="0" err="1">
                <a:latin typeface="한컴산뜻돋움" panose="02000000000000000000" pitchFamily="2" charset="-127"/>
                <a:ea typeface="한컴산뜻돋움" panose="02000000000000000000" pitchFamily="2" charset="-127"/>
              </a:rPr>
              <a:t>생물막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 반응기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(</a:t>
            </a:r>
            <a:r>
              <a:rPr lang="en-US" altLang="ko-KR" sz="1550" dirty="0" err="1">
                <a:latin typeface="한컴산뜻돋움" panose="02000000000000000000" pitchFamily="2" charset="-127"/>
                <a:ea typeface="한컴산뜻돋움" panose="02000000000000000000" pitchFamily="2" charset="-127"/>
              </a:rPr>
              <a:t>AnMBR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)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는 유기물의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85%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를 회수할 수 있으며 하수도에서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1,580 kJ/m</a:t>
            </a:r>
            <a:r>
              <a:rPr lang="en-US" altLang="ko-KR" sz="1550" baseline="3000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3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의 에너지를 생산 가능하다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.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이러한 에너지 생산은 하수처리장에서 사용되는 에너지 소모량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(810~1,620 kJ/m</a:t>
            </a:r>
            <a:r>
              <a:rPr lang="en-US" altLang="ko-KR" sz="1550" baseline="3000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3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)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과 유사한 수준이다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.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따라서 하수처리장을 에너지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neutral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한 만큼 업그레이드 할 수 있다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.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그러나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"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에너지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positive"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하수처리를 달성하기 위해서는 새로운 </a:t>
            </a:r>
            <a:r>
              <a:rPr lang="ko-KR" altLang="en-US" sz="1550" dirty="0" err="1">
                <a:latin typeface="한컴산뜻돋움" panose="02000000000000000000" pitchFamily="2" charset="-127"/>
                <a:ea typeface="한컴산뜻돋움" panose="02000000000000000000" pitchFamily="2" charset="-127"/>
              </a:rPr>
              <a:t>발전방식의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 도입 및 공동 소화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(</a:t>
            </a:r>
            <a:r>
              <a:rPr lang="en-US" altLang="ko-KR" sz="1550" dirty="0" err="1">
                <a:latin typeface="한컴산뜻돋움" panose="02000000000000000000" pitchFamily="2" charset="-127"/>
                <a:ea typeface="한컴산뜻돋움" panose="02000000000000000000" pitchFamily="2" charset="-127"/>
              </a:rPr>
              <a:t>codigestion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)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와 같은 새로운 기술이 적용이 필요하다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.</a:t>
            </a:r>
            <a:endParaRPr lang="ko-KR" altLang="en-US" sz="1550" dirty="0">
              <a:latin typeface="한컴산뜻돋움" panose="02000000000000000000" pitchFamily="2" charset="-127"/>
              <a:ea typeface="한컴산뜻돋움" panose="02000000000000000000" pitchFamily="2" charset="-127"/>
            </a:endParaRP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4" y="8178429"/>
            <a:ext cx="2710061" cy="81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29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1651</TotalTime>
  <Words>301</Words>
  <Application>Microsoft Office PowerPoint</Application>
  <PresentationFormat>화면 슬라이드 쇼(4:3)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굴림</vt:lpstr>
      <vt:lpstr>한컴산뜻돋움</vt:lpstr>
      <vt:lpstr>Arial</vt:lpstr>
      <vt:lpstr>Calibri</vt:lpstr>
      <vt:lpstr>Tahoma</vt:lpstr>
      <vt:lpstr>Wingdings</vt:lpstr>
      <vt:lpstr>기본 디자인</vt:lpstr>
      <vt:lpstr>PowerPoint 프레젠테이션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UNIST</cp:lastModifiedBy>
  <cp:revision>213</cp:revision>
  <cp:lastPrinted>2019-01-02T08:00:16Z</cp:lastPrinted>
  <dcterms:created xsi:type="dcterms:W3CDTF">2009-03-17T03:02:05Z</dcterms:created>
  <dcterms:modified xsi:type="dcterms:W3CDTF">2019-04-03T04:27:40Z</dcterms:modified>
</cp:coreProperties>
</file>